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84" r:id="rId3"/>
    <p:sldId id="257" r:id="rId4"/>
    <p:sldId id="263" r:id="rId5"/>
    <p:sldId id="282" r:id="rId6"/>
    <p:sldId id="283" r:id="rId7"/>
    <p:sldId id="268" r:id="rId8"/>
    <p:sldId id="272" r:id="rId9"/>
    <p:sldId id="269" r:id="rId10"/>
    <p:sldId id="273" r:id="rId11"/>
    <p:sldId id="285" r:id="rId12"/>
    <p:sldId id="286" r:id="rId13"/>
    <p:sldId id="287" r:id="rId14"/>
    <p:sldId id="288" r:id="rId15"/>
    <p:sldId id="289" r:id="rId16"/>
    <p:sldId id="290" r:id="rId17"/>
    <p:sldId id="270" r:id="rId18"/>
    <p:sldId id="274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Objects="1">
      <p:cViewPr varScale="1">
        <p:scale>
          <a:sx n="38" d="100"/>
          <a:sy n="38" d="100"/>
        </p:scale>
        <p:origin x="5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7F9B444-CDCF-8B4B-98BB-58B9CB14AB6C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84481DD-B602-0B43-B856-E7052FEEE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kSLD_DeXrJ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sz="6000" dirty="0" smtClean="0"/>
              <a:t>El Preterito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¿Qué es el PRETERITO?</a:t>
            </a: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It is a </a:t>
            </a:r>
            <a:r>
              <a:rPr lang="en-US" sz="3200" b="1" dirty="0" smtClean="0">
                <a:solidFill>
                  <a:schemeClr val="tx1"/>
                </a:solidFill>
              </a:rPr>
              <a:t>PAST</a:t>
            </a:r>
            <a:r>
              <a:rPr lang="en-US" sz="3200" dirty="0" smtClean="0">
                <a:solidFill>
                  <a:schemeClr val="tx1"/>
                </a:solidFill>
              </a:rPr>
              <a:t> form that </a:t>
            </a:r>
            <a:r>
              <a:rPr lang="es-MX" sz="3200" dirty="0">
                <a:solidFill>
                  <a:schemeClr val="tx1"/>
                </a:solidFill>
              </a:rPr>
              <a:t>d</a:t>
            </a:r>
            <a:r>
              <a:rPr lang="es-MX" sz="3200" dirty="0" smtClean="0">
                <a:solidFill>
                  <a:schemeClr val="tx1"/>
                </a:solidFill>
              </a:rPr>
              <a:t>escribes a specific action that occured in the past that is completed</a:t>
            </a:r>
            <a:r>
              <a:rPr lang="es-MX" sz="2400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POR EJEMPLO: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45187" cy="4068763"/>
          </a:xfrm>
          <a:solidFill>
            <a:srgbClr val="FFC000"/>
          </a:solidFill>
        </p:spPr>
        <p:txBody>
          <a:bodyPr/>
          <a:lstStyle/>
          <a:p>
            <a:pPr algn="ctr">
              <a:buNone/>
            </a:pPr>
            <a:r>
              <a:rPr lang="en-US" sz="44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Lucida Fax" charset="0"/>
              </a:rPr>
              <a:t>Dorm</a:t>
            </a:r>
            <a:r>
              <a:rPr lang="en-US" sz="4400" b="1" u="sng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Lucida Fax" charset="0"/>
              </a:rPr>
              <a:t>ir</a:t>
            </a:r>
            <a:endParaRPr lang="en-US" sz="2400" b="1" u="sng" dirty="0" smtClean="0">
              <a:solidFill>
                <a:schemeClr val="accent2">
                  <a:lumMod val="75000"/>
                  <a:lumOff val="25000"/>
                </a:schemeClr>
              </a:solidFill>
              <a:latin typeface="Lucida Fax" charset="0"/>
            </a:endParaRPr>
          </a:p>
          <a:p>
            <a:pPr>
              <a:buNone/>
            </a:pPr>
            <a:r>
              <a:rPr lang="en-US" b="1" dirty="0" smtClean="0">
                <a:latin typeface="Lucida Fax" charset="0"/>
              </a:rPr>
              <a:t>	Yo - </a:t>
            </a:r>
            <a:r>
              <a:rPr lang="en-US" b="1" dirty="0" err="1" smtClean="0">
                <a:latin typeface="Lucida Fax" charset="0"/>
              </a:rPr>
              <a:t>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í</a:t>
            </a:r>
            <a:r>
              <a:rPr lang="en-US" b="1" dirty="0" smtClean="0">
                <a:latin typeface="Lucida Fax" charset="0"/>
              </a:rPr>
              <a:t>		   	</a:t>
            </a:r>
            <a:r>
              <a:rPr lang="en-US" b="1" dirty="0" err="1" smtClean="0">
                <a:latin typeface="Lucida Fax" charset="0"/>
              </a:rPr>
              <a:t>nosotros</a:t>
            </a:r>
            <a:r>
              <a:rPr lang="en-US" b="1" dirty="0" smtClean="0">
                <a:latin typeface="Lucida Fax" charset="0"/>
              </a:rPr>
              <a:t>- </a:t>
            </a:r>
            <a:r>
              <a:rPr lang="en-US" b="1" dirty="0" err="1" smtClean="0">
                <a:latin typeface="Lucida Fax" charset="0"/>
              </a:rPr>
              <a:t>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imos</a:t>
            </a:r>
            <a:endParaRPr lang="en-US" b="1" u="sng" dirty="0" smtClean="0">
              <a:solidFill>
                <a:srgbClr val="772399"/>
              </a:solidFill>
              <a:latin typeface="Lucida Fax" charset="0"/>
            </a:endParaRPr>
          </a:p>
          <a:p>
            <a:pPr>
              <a:buNone/>
            </a:pPr>
            <a:r>
              <a:rPr lang="en-US" b="1" dirty="0" smtClean="0">
                <a:latin typeface="Lucida Fax" charset="0"/>
              </a:rPr>
              <a:t>	Tu- </a:t>
            </a:r>
            <a:r>
              <a:rPr lang="en-US" b="1" dirty="0" err="1" smtClean="0">
                <a:latin typeface="Lucida Fax" charset="0"/>
              </a:rPr>
              <a:t>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iste</a:t>
            </a:r>
            <a:r>
              <a:rPr lang="en-US" b="1" dirty="0" smtClean="0">
                <a:latin typeface="Lucida Fax" charset="0"/>
              </a:rPr>
              <a:t>		</a:t>
            </a:r>
            <a:r>
              <a:rPr lang="en-US" b="1" dirty="0" err="1" smtClean="0">
                <a:latin typeface="Lucida Fax" charset="0"/>
              </a:rPr>
              <a:t>vosotros</a:t>
            </a:r>
            <a:r>
              <a:rPr lang="en-US" b="1" dirty="0" smtClean="0">
                <a:latin typeface="Lucida Fax" charset="0"/>
              </a:rPr>
              <a:t>- </a:t>
            </a:r>
            <a:r>
              <a:rPr lang="en-US" b="1" dirty="0" err="1" smtClean="0">
                <a:latin typeface="Lucida Fax" charset="0"/>
              </a:rPr>
              <a:t>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isteis</a:t>
            </a:r>
            <a:endParaRPr lang="en-US" b="1" u="sng" dirty="0" smtClean="0">
              <a:solidFill>
                <a:srgbClr val="772399"/>
              </a:solidFill>
              <a:latin typeface="Lucida Fax" charset="0"/>
            </a:endParaRPr>
          </a:p>
          <a:p>
            <a:pPr>
              <a:buNone/>
            </a:pPr>
            <a:r>
              <a:rPr lang="en-US" b="1" dirty="0" smtClean="0">
                <a:latin typeface="Lucida Fax" charset="0"/>
              </a:rPr>
              <a:t>	El/</a:t>
            </a:r>
            <a:r>
              <a:rPr lang="en-US" b="1" dirty="0" err="1" smtClean="0">
                <a:latin typeface="Lucida Fax" charset="0"/>
              </a:rPr>
              <a:t>ella</a:t>
            </a:r>
            <a:r>
              <a:rPr lang="en-US" b="1" dirty="0" smtClean="0">
                <a:latin typeface="Lucida Fax" charset="0"/>
              </a:rPr>
              <a:t>/</a:t>
            </a:r>
            <a:r>
              <a:rPr lang="en-US" b="1" dirty="0" err="1" smtClean="0">
                <a:latin typeface="Lucida Fax" charset="0"/>
              </a:rPr>
              <a:t>ud</a:t>
            </a:r>
            <a:r>
              <a:rPr lang="en-US" b="1" dirty="0" smtClean="0">
                <a:latin typeface="Lucida Fax" charset="0"/>
              </a:rPr>
              <a:t>. </a:t>
            </a:r>
            <a:r>
              <a:rPr lang="en-US" b="1" dirty="0" err="1" smtClean="0">
                <a:latin typeface="Lucida Fax" charset="0"/>
              </a:rPr>
              <a:t>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ió</a:t>
            </a:r>
            <a:r>
              <a:rPr lang="en-US" b="1" dirty="0" smtClean="0">
                <a:latin typeface="Lucida Fax" charset="0"/>
              </a:rPr>
              <a:t>          </a:t>
            </a:r>
            <a:r>
              <a:rPr lang="en-US" b="1" dirty="0" err="1" smtClean="0">
                <a:latin typeface="Lucida Fax" charset="0"/>
              </a:rPr>
              <a:t>ellos/ellas/uds.dorm</a:t>
            </a:r>
            <a:r>
              <a:rPr lang="en-US" b="1" dirty="0" err="1" smtClean="0">
                <a:solidFill>
                  <a:srgbClr val="772399"/>
                </a:solidFill>
                <a:latin typeface="Lucida Fax" charset="0"/>
              </a:rPr>
              <a:t>ieron</a:t>
            </a:r>
            <a:endParaRPr lang="en-US" b="1" u="sng" dirty="0" smtClean="0">
              <a:solidFill>
                <a:srgbClr val="772399"/>
              </a:solidFill>
              <a:latin typeface="Lucida Fax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4889" dirty="0" smtClean="0"/>
              <a:t>1</a:t>
            </a:r>
            <a:r>
              <a:rPr lang="es-MX" sz="4400" dirty="0" smtClean="0"/>
              <a:t>. Describes a specific 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MX" sz="3200" b="1" u="sng" dirty="0" smtClean="0"/>
              <a:t>El otro d</a:t>
            </a:r>
            <a:r>
              <a:rPr lang="en-US" sz="3200" b="1" u="sng" dirty="0" err="1" smtClean="0">
                <a:latin typeface="Times New Roman" charset="0"/>
                <a:ea typeface="Times New Roman" charset="0"/>
                <a:cs typeface="Times New Roman" charset="0"/>
              </a:rPr>
              <a:t>í</a:t>
            </a:r>
            <a:r>
              <a:rPr lang="es-MX" sz="3200" b="1" u="sng" dirty="0" smtClean="0"/>
              <a:t>a </a:t>
            </a:r>
            <a:r>
              <a:rPr lang="es-MX" sz="3200" b="1" dirty="0" smtClean="0"/>
              <a:t>ella me </a:t>
            </a:r>
            <a:r>
              <a:rPr lang="es-MX" sz="32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habl</a:t>
            </a:r>
            <a:r>
              <a:rPr lang="en-US" sz="3200" b="1" u="sng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Marigold" pitchFamily="66" charset="0"/>
              </a:rPr>
              <a:t>ó</a:t>
            </a:r>
            <a:r>
              <a:rPr lang="es-MX" sz="3200" b="1" u="sng" dirty="0" smtClean="0"/>
              <a:t>.</a:t>
            </a:r>
          </a:p>
          <a:p>
            <a:pPr marL="0" indent="0">
              <a:buNone/>
            </a:pPr>
            <a:endParaRPr lang="es-MX" sz="3200" b="1" dirty="0" smtClean="0"/>
          </a:p>
          <a:p>
            <a:r>
              <a:rPr lang="es-MX" sz="3200" b="1" u="sng" dirty="0" smtClean="0"/>
              <a:t>Una vez</a:t>
            </a:r>
            <a:r>
              <a:rPr lang="es-MX" sz="3200" b="1" dirty="0" smtClean="0"/>
              <a:t> </a:t>
            </a:r>
            <a:r>
              <a:rPr lang="es-MX" sz="32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sal</a:t>
            </a:r>
            <a:r>
              <a:rPr lang="en-US" sz="32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í</a:t>
            </a:r>
            <a:r>
              <a:rPr lang="es-MX" sz="3200" b="1" dirty="0" smtClean="0"/>
              <a:t> con ella.</a:t>
            </a:r>
          </a:p>
          <a:p>
            <a:pPr marL="0" indent="0">
              <a:buNone/>
            </a:pPr>
            <a:endParaRPr lang="es-MX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5000"/>
              <a:lumOff val="75000"/>
            </a:schemeClr>
          </a:solidFill>
        </p:spPr>
        <p:txBody>
          <a:bodyPr/>
          <a:lstStyle/>
          <a:p>
            <a:r>
              <a:rPr lang="es-MX" sz="4000" dirty="0" smtClean="0"/>
              <a:t>2. Describes a </a:t>
            </a:r>
            <a:r>
              <a:rPr lang="es-MX" sz="4000" b="1" u="sng" dirty="0" smtClean="0"/>
              <a:t>ONE</a:t>
            </a:r>
            <a:r>
              <a:rPr lang="es-MX" sz="4000" dirty="0" smtClean="0"/>
              <a:t> time 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MX" sz="3200" dirty="0" smtClean="0"/>
              <a:t>Mi mam</a:t>
            </a:r>
            <a:r>
              <a:rPr lang="en-US" sz="3200" dirty="0" smtClean="0">
                <a:ea typeface="Arial" charset="0"/>
                <a:cs typeface="Arial" charset="0"/>
              </a:rPr>
              <a:t>á </a:t>
            </a:r>
            <a:r>
              <a:rPr lang="en-US" sz="32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fue</a:t>
            </a:r>
            <a:r>
              <a:rPr lang="en-US" sz="3200" dirty="0" smtClean="0">
                <a:ea typeface="Arial" charset="0"/>
                <a:cs typeface="Arial" charset="0"/>
              </a:rPr>
              <a:t> a Nueva York </a:t>
            </a:r>
            <a:r>
              <a:rPr lang="en-US" sz="3200" u="sng" dirty="0" smtClean="0">
                <a:ea typeface="Arial" charset="0"/>
                <a:cs typeface="Arial" charset="0"/>
              </a:rPr>
              <a:t>una </a:t>
            </a:r>
            <a:r>
              <a:rPr lang="en-US" sz="3200" u="sng" dirty="0" err="1" smtClean="0">
                <a:ea typeface="Arial" charset="0"/>
                <a:cs typeface="Arial" charset="0"/>
              </a:rPr>
              <a:t>vez</a:t>
            </a:r>
            <a:r>
              <a:rPr lang="en-US" sz="3200" u="sng" dirty="0" smtClean="0">
                <a:ea typeface="Arial" charset="0"/>
                <a:cs typeface="Arial" charset="0"/>
              </a:rPr>
              <a:t> el </a:t>
            </a:r>
            <a:r>
              <a:rPr lang="en-US" sz="3200" u="sng" dirty="0" err="1" smtClean="0">
                <a:ea typeface="Arial" charset="0"/>
                <a:cs typeface="Arial" charset="0"/>
              </a:rPr>
              <a:t>verano</a:t>
            </a:r>
            <a:r>
              <a:rPr lang="en-US" sz="3200" u="sng" dirty="0" smtClean="0">
                <a:ea typeface="Arial" charset="0"/>
                <a:cs typeface="Arial" charset="0"/>
              </a:rPr>
              <a:t> </a:t>
            </a:r>
            <a:r>
              <a:rPr lang="en-US" sz="3200" u="sng" dirty="0" err="1" smtClean="0">
                <a:ea typeface="Arial" charset="0"/>
                <a:cs typeface="Arial" charset="0"/>
              </a:rPr>
              <a:t>pasado</a:t>
            </a:r>
            <a:endParaRPr lang="en-US" sz="3200" u="sng" dirty="0" smtClean="0">
              <a:ea typeface="Arial" charset="0"/>
              <a:cs typeface="Arial" charset="0"/>
            </a:endParaRPr>
          </a:p>
          <a:p>
            <a:r>
              <a:rPr lang="en-US" sz="3200" dirty="0" smtClean="0">
                <a:ea typeface="Arial" charset="0"/>
                <a:cs typeface="Arial" charset="0"/>
              </a:rPr>
              <a:t>.</a:t>
            </a:r>
            <a:endParaRPr lang="en-US" sz="3200" dirty="0" smtClean="0"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  <a:solidFill>
            <a:srgbClr val="92D050"/>
          </a:solidFill>
        </p:spPr>
        <p:txBody>
          <a:bodyPr/>
          <a:lstStyle/>
          <a:p>
            <a:r>
              <a:rPr lang="es-MX" sz="4800" dirty="0" smtClean="0"/>
              <a:t>3.</a:t>
            </a:r>
            <a:r>
              <a:rPr lang="es-MX" dirty="0" smtClean="0"/>
              <a:t> Ending or beginning of an action.</a:t>
            </a:r>
            <a:br>
              <a:rPr lang="es-MX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/>
            <a:r>
              <a:rPr lang="es-MX" sz="4400" dirty="0" smtClean="0"/>
              <a:t>Yo </a:t>
            </a:r>
            <a:r>
              <a:rPr lang="es-MX" sz="4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estudi</a:t>
            </a:r>
            <a:r>
              <a:rPr lang="en-US" sz="4400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Marigold" pitchFamily="66" charset="0"/>
              </a:rPr>
              <a:t>é</a:t>
            </a:r>
            <a:r>
              <a:rPr lang="es-MX" sz="4400" dirty="0" smtClean="0"/>
              <a:t> por tres horas </a:t>
            </a:r>
            <a:r>
              <a:rPr lang="es-MX" sz="4400" u="sng" dirty="0" smtClean="0"/>
              <a:t>anoche</a:t>
            </a:r>
            <a:r>
              <a:rPr lang="es-MX" sz="4400" dirty="0" smtClean="0"/>
              <a:t>.</a:t>
            </a:r>
          </a:p>
          <a:p>
            <a:pPr marL="228600" lvl="1" indent="0">
              <a:buNone/>
            </a:pPr>
            <a:endParaRPr lang="es-MX" sz="4400" dirty="0" smtClean="0"/>
          </a:p>
          <a:p>
            <a:pPr lvl="1"/>
            <a:r>
              <a:rPr lang="es-MX" sz="4400" dirty="0" smtClean="0"/>
              <a:t>Yo </a:t>
            </a:r>
            <a:r>
              <a:rPr lang="es-MX" sz="4400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empec</a:t>
            </a:r>
            <a:r>
              <a:rPr lang="en-US" sz="4400" u="sng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Marigold" pitchFamily="66" charset="0"/>
              </a:rPr>
              <a:t>é</a:t>
            </a:r>
            <a:r>
              <a:rPr lang="es-MX" sz="4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s-MX" sz="4400" dirty="0" smtClean="0"/>
              <a:t>mi tarea.  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  <a:solidFill>
            <a:srgbClr val="FF3399"/>
          </a:solidFill>
        </p:spPr>
        <p:txBody>
          <a:bodyPr/>
          <a:lstStyle/>
          <a:p>
            <a:pPr algn="ctr"/>
            <a:r>
              <a:rPr lang="en-US" sz="4400" dirty="0" smtClean="0"/>
              <a:t>4</a:t>
            </a:r>
            <a:r>
              <a:rPr lang="en-US" dirty="0" smtClean="0"/>
              <a:t>. </a:t>
            </a:r>
            <a:r>
              <a:rPr lang="es-MX" dirty="0" smtClean="0">
                <a:solidFill>
                  <a:schemeClr val="bg1"/>
                </a:solidFill>
              </a:rPr>
              <a:t>A chain of events or sequence of events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362200"/>
            <a:ext cx="7556313" cy="3763963"/>
          </a:xfrm>
          <a:solidFill>
            <a:srgbClr val="FFFF00"/>
          </a:solidFill>
        </p:spPr>
        <p:txBody>
          <a:bodyPr/>
          <a:lstStyle/>
          <a:p>
            <a:r>
              <a:rPr lang="es-MX" sz="4000" u="sng" dirty="0" smtClean="0">
                <a:solidFill>
                  <a:schemeClr val="accent1">
                    <a:lumMod val="50000"/>
                  </a:schemeClr>
                </a:solidFill>
              </a:rPr>
              <a:t>Por la ma</a:t>
            </a:r>
            <a:r>
              <a:rPr lang="en-US" sz="4000" u="sng" dirty="0" err="1" smtClean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ñ</a:t>
            </a:r>
            <a:r>
              <a:rPr lang="es-MX" sz="4000" u="sng" dirty="0" smtClean="0">
                <a:solidFill>
                  <a:schemeClr val="accent1">
                    <a:lumMod val="50000"/>
                  </a:schemeClr>
                </a:solidFill>
              </a:rPr>
              <a:t>ana </a:t>
            </a:r>
            <a:r>
              <a:rPr lang="es-MX" sz="4000" dirty="0" smtClean="0">
                <a:solidFill>
                  <a:srgbClr val="002060"/>
                </a:solidFill>
              </a:rPr>
              <a:t>yo me ban</a:t>
            </a:r>
            <a:r>
              <a:rPr lang="en-US" sz="4000" b="1" u="sng" dirty="0" err="1" smtClean="0">
                <a:solidFill>
                  <a:srgbClr val="002060"/>
                </a:solidFill>
                <a:latin typeface="Marigold" pitchFamily="66" charset="0"/>
              </a:rPr>
              <a:t>é</a:t>
            </a:r>
            <a:r>
              <a:rPr lang="es-MX" sz="4000" dirty="0" smtClean="0">
                <a:solidFill>
                  <a:srgbClr val="002060"/>
                </a:solidFill>
              </a:rPr>
              <a:t>, me vist</a:t>
            </a:r>
            <a:r>
              <a:rPr lang="en-US" sz="4000" b="1" u="sng" dirty="0" err="1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í</a:t>
            </a:r>
            <a:r>
              <a:rPr lang="es-MX" sz="4000" dirty="0" smtClean="0">
                <a:solidFill>
                  <a:srgbClr val="002060"/>
                </a:solidFill>
              </a:rPr>
              <a:t>, y despu</a:t>
            </a:r>
            <a:r>
              <a:rPr lang="es-MX" sz="4000" b="1" u="sng" dirty="0" smtClean="0">
                <a:solidFill>
                  <a:srgbClr val="002060"/>
                </a:solidFill>
              </a:rPr>
              <a:t>és</a:t>
            </a:r>
            <a:r>
              <a:rPr lang="es-MX" sz="4000" dirty="0" smtClean="0">
                <a:solidFill>
                  <a:srgbClr val="002060"/>
                </a:solidFill>
              </a:rPr>
              <a:t> desayun</a:t>
            </a:r>
            <a:r>
              <a:rPr lang="en-US" sz="4000" b="1" u="sng" dirty="0" err="1" smtClean="0">
                <a:solidFill>
                  <a:srgbClr val="002060"/>
                </a:solidFill>
                <a:latin typeface="Marigold" pitchFamily="66" charset="0"/>
              </a:rPr>
              <a:t>é</a:t>
            </a:r>
            <a:r>
              <a:rPr lang="en-US" sz="4000" dirty="0" smtClean="0">
                <a:solidFill>
                  <a:srgbClr val="002060"/>
                </a:solidFill>
                <a:latin typeface="Marigold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en-US" sz="4400" dirty="0" smtClean="0"/>
              <a:t>5.</a:t>
            </a:r>
            <a:r>
              <a:rPr lang="es-MX" sz="4400" dirty="0" smtClean="0"/>
              <a:t> Interrupted action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MX" sz="3200" u="sng" dirty="0" smtClean="0">
                <a:latin typeface="Lucida Fax" charset="0"/>
              </a:rPr>
              <a:t>Estaba estudiando </a:t>
            </a:r>
            <a:r>
              <a:rPr lang="es-MX" sz="3200" dirty="0" smtClean="0">
                <a:latin typeface="Lucida Fax" charset="0"/>
              </a:rPr>
              <a:t>cuando </a:t>
            </a:r>
            <a:r>
              <a:rPr lang="en-US" sz="3200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Lucida Fax" charset="0"/>
              </a:rPr>
              <a:t>sonó</a:t>
            </a:r>
            <a:r>
              <a:rPr lang="en-US" sz="3200" dirty="0" smtClean="0">
                <a:latin typeface="Lucida Fax" charset="0"/>
              </a:rPr>
              <a:t> el </a:t>
            </a:r>
            <a:r>
              <a:rPr lang="en-US" sz="3200" dirty="0" err="1" smtClean="0">
                <a:latin typeface="Lucida Fax" charset="0"/>
              </a:rPr>
              <a:t>tel</a:t>
            </a:r>
            <a:r>
              <a:rPr lang="en-US" sz="3200" dirty="0" err="1" smtClean="0">
                <a:latin typeface="Marigold" pitchFamily="66" charset="0"/>
              </a:rPr>
              <a:t>é</a:t>
            </a:r>
            <a:r>
              <a:rPr lang="en-US" sz="3200" dirty="0" err="1" smtClean="0">
                <a:latin typeface="Lucida Fax" charset="0"/>
              </a:rPr>
              <a:t>fono</a:t>
            </a:r>
            <a:r>
              <a:rPr lang="en-US" sz="3200" dirty="0" smtClean="0">
                <a:latin typeface="Lucida Fax" charset="0"/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r>
              <a:rPr lang="en-US" dirty="0" smtClean="0"/>
              <a:t>PRACTICA: -</a:t>
            </a:r>
            <a:r>
              <a:rPr lang="en-US" dirty="0" err="1" smtClean="0"/>
              <a:t>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-</a:t>
            </a:r>
            <a:r>
              <a:rPr lang="en-US" sz="4000" b="1" dirty="0" err="1" smtClean="0"/>
              <a:t>ar</a:t>
            </a:r>
            <a:endParaRPr lang="en-US" sz="4000" b="1" dirty="0" smtClean="0"/>
          </a:p>
          <a:p>
            <a:r>
              <a:rPr lang="en-US" sz="2800" dirty="0" smtClean="0"/>
              <a:t>Mis </a:t>
            </a:r>
            <a:r>
              <a:rPr lang="en-US" sz="2800" dirty="0" err="1" smtClean="0"/>
              <a:t>primos</a:t>
            </a:r>
            <a:r>
              <a:rPr lang="en-US" sz="2800" dirty="0" smtClean="0"/>
              <a:t> y </a:t>
            </a:r>
            <a:r>
              <a:rPr lang="en-US" sz="2800" dirty="0" err="1" smtClean="0"/>
              <a:t>yo</a:t>
            </a:r>
            <a:r>
              <a:rPr lang="en-US" sz="2800" dirty="0" smtClean="0"/>
              <a:t> _____________ (</a:t>
            </a:r>
            <a:r>
              <a:rPr lang="en-US" sz="2800" dirty="0" err="1" smtClean="0"/>
              <a:t>bailar</a:t>
            </a:r>
            <a:r>
              <a:rPr lang="en-US" sz="2800" dirty="0" smtClean="0"/>
              <a:t>) </a:t>
            </a:r>
            <a:r>
              <a:rPr lang="en-US" sz="2800" dirty="0" err="1" smtClean="0"/>
              <a:t>anoche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club Rodeo.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000" b="1" dirty="0" smtClean="0"/>
              <a:t>-</a:t>
            </a:r>
            <a:r>
              <a:rPr lang="en-US" sz="4000" b="1" dirty="0" err="1" smtClean="0"/>
              <a:t>ar</a:t>
            </a:r>
            <a:endParaRPr lang="en-US" sz="4000" b="1" dirty="0" smtClean="0"/>
          </a:p>
          <a:p>
            <a:r>
              <a:rPr lang="en-US" sz="2800" dirty="0" smtClean="0"/>
              <a:t>Yo __________ (</a:t>
            </a:r>
            <a:r>
              <a:rPr lang="en-US" sz="2800" dirty="0" err="1" smtClean="0"/>
              <a:t>amar</a:t>
            </a:r>
            <a:r>
              <a:rPr lang="en-US" sz="2800" dirty="0" smtClean="0"/>
              <a:t>) a mi </a:t>
            </a:r>
            <a:r>
              <a:rPr lang="en-US" sz="2800" dirty="0" err="1" smtClean="0"/>
              <a:t>esposo</a:t>
            </a:r>
            <a:r>
              <a:rPr lang="en-US" sz="2800" dirty="0" smtClean="0"/>
              <a:t> Julio Cesar </a:t>
            </a:r>
            <a:r>
              <a:rPr lang="en-US" sz="2800" dirty="0" err="1" smtClean="0"/>
              <a:t>desde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 5 </a:t>
            </a:r>
            <a:r>
              <a:rPr lang="en-US" sz="2800" dirty="0" err="1" smtClean="0"/>
              <a:t>años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66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r>
              <a:rPr lang="en-US" dirty="0" smtClean="0"/>
              <a:t>PRACTICA: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/>
              <a:t>-er</a:t>
            </a:r>
          </a:p>
          <a:p>
            <a:r>
              <a:rPr lang="en-US" sz="2800" dirty="0" err="1" smtClean="0"/>
              <a:t>Mis</a:t>
            </a:r>
            <a:r>
              <a:rPr lang="en-US" sz="2800" dirty="0" smtClean="0"/>
              <a:t> </a:t>
            </a:r>
            <a:r>
              <a:rPr lang="en-US" sz="2800" dirty="0" err="1" smtClean="0"/>
              <a:t>primos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yo</a:t>
            </a:r>
            <a:r>
              <a:rPr lang="en-US" sz="2800" dirty="0" smtClean="0"/>
              <a:t> _____________ (</a:t>
            </a:r>
            <a:r>
              <a:rPr lang="en-US" sz="2800" dirty="0" err="1" smtClean="0"/>
              <a:t>beber</a:t>
            </a:r>
            <a:r>
              <a:rPr lang="en-US" sz="2800" dirty="0" smtClean="0"/>
              <a:t>) demasiado café.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000" b="1" dirty="0" smtClean="0"/>
              <a:t>-ir</a:t>
            </a:r>
          </a:p>
          <a:p>
            <a:r>
              <a:rPr lang="en-US" sz="2800" dirty="0" smtClean="0"/>
              <a:t>Yo __________ (</a:t>
            </a:r>
            <a:r>
              <a:rPr lang="en-US" sz="2800" dirty="0" err="1" smtClean="0"/>
              <a:t>pedir</a:t>
            </a:r>
            <a:r>
              <a:rPr lang="en-US" sz="2800" dirty="0" smtClean="0"/>
              <a:t>) </a:t>
            </a:r>
            <a:r>
              <a:rPr lang="en-US" sz="2800" dirty="0" err="1" smtClean="0"/>
              <a:t>vacaciones</a:t>
            </a:r>
            <a:r>
              <a:rPr lang="en-US" sz="2800" dirty="0" smtClean="0"/>
              <a:t> el </a:t>
            </a:r>
            <a:r>
              <a:rPr lang="en-US" sz="2800" dirty="0" err="1" smtClean="0"/>
              <a:t>año</a:t>
            </a:r>
            <a:r>
              <a:rPr lang="en-US" sz="2800" dirty="0" smtClean="0"/>
              <a:t> </a:t>
            </a:r>
            <a:r>
              <a:rPr lang="en-US" sz="2800" dirty="0" err="1" smtClean="0"/>
              <a:t>pasado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 smtClean="0"/>
              <a:t>PRACTICA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En el </a:t>
            </a:r>
            <a:r>
              <a:rPr lang="en-US" b="1" dirty="0" err="1" smtClean="0">
                <a:solidFill>
                  <a:schemeClr val="tx1"/>
                </a:solidFill>
              </a:rPr>
              <a:t>año</a:t>
            </a:r>
            <a:r>
              <a:rPr lang="en-US" b="1" dirty="0" smtClean="0">
                <a:solidFill>
                  <a:schemeClr val="tx1"/>
                </a:solidFill>
              </a:rPr>
              <a:t> 1989 ______________(</a:t>
            </a:r>
            <a:r>
              <a:rPr lang="en-US" b="1" dirty="0" err="1" smtClean="0">
                <a:solidFill>
                  <a:schemeClr val="tx1"/>
                </a:solidFill>
              </a:rPr>
              <a:t>nacer</a:t>
            </a:r>
            <a:r>
              <a:rPr lang="en-US" b="1" dirty="0" smtClean="0">
                <a:solidFill>
                  <a:schemeClr val="tx1"/>
                </a:solidFill>
              </a:rPr>
              <a:t>) mi </a:t>
            </a:r>
            <a:r>
              <a:rPr lang="en-US" b="1" dirty="0" err="1" smtClean="0">
                <a:solidFill>
                  <a:schemeClr val="tx1"/>
                </a:solidFill>
              </a:rPr>
              <a:t>hermana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menor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El </a:t>
            </a:r>
            <a:r>
              <a:rPr lang="en-US" b="1" dirty="0" err="1" smtClean="0">
                <a:solidFill>
                  <a:schemeClr val="tx1"/>
                </a:solidFill>
              </a:rPr>
              <a:t>otro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día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ella</a:t>
            </a:r>
            <a:r>
              <a:rPr lang="en-US" b="1" dirty="0" smtClean="0">
                <a:solidFill>
                  <a:schemeClr val="tx1"/>
                </a:solidFill>
              </a:rPr>
              <a:t> _____________ (comer) con </a:t>
            </a:r>
            <a:r>
              <a:rPr lang="en-US" b="1" dirty="0" err="1" smtClean="0">
                <a:solidFill>
                  <a:schemeClr val="tx1"/>
                </a:solidFill>
              </a:rPr>
              <a:t>sus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amigas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El </a:t>
            </a:r>
            <a:r>
              <a:rPr lang="en-US" b="1" dirty="0" err="1" smtClean="0">
                <a:solidFill>
                  <a:schemeClr val="tx1"/>
                </a:solidFill>
              </a:rPr>
              <a:t>mes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nosotros</a:t>
            </a:r>
            <a:r>
              <a:rPr lang="en-US" b="1" dirty="0" smtClean="0">
                <a:solidFill>
                  <a:schemeClr val="tx1"/>
                </a:solidFill>
              </a:rPr>
              <a:t>_____________ (</a:t>
            </a:r>
            <a:r>
              <a:rPr lang="en-US" b="1" dirty="0" err="1" smtClean="0">
                <a:solidFill>
                  <a:schemeClr val="tx1"/>
                </a:solidFill>
              </a:rPr>
              <a:t>correr</a:t>
            </a:r>
            <a:r>
              <a:rPr lang="en-US" b="1" dirty="0" smtClean="0">
                <a:solidFill>
                  <a:schemeClr val="tx1"/>
                </a:solidFill>
              </a:rPr>
              <a:t>) en un </a:t>
            </a:r>
            <a:r>
              <a:rPr lang="en-US" b="1" dirty="0" err="1" smtClean="0">
                <a:solidFill>
                  <a:schemeClr val="tx1"/>
                </a:solidFill>
              </a:rPr>
              <a:t>maratón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La </a:t>
            </a:r>
            <a:r>
              <a:rPr lang="en-US" b="1" dirty="0" err="1" smtClean="0">
                <a:solidFill>
                  <a:schemeClr val="tx1"/>
                </a:solidFill>
              </a:rPr>
              <a:t>semana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pasada</a:t>
            </a:r>
            <a:r>
              <a:rPr lang="en-US" b="1" dirty="0" smtClean="0">
                <a:solidFill>
                  <a:schemeClr val="tx1"/>
                </a:solidFill>
              </a:rPr>
              <a:t> yo ____________ (</a:t>
            </a:r>
            <a:r>
              <a:rPr lang="en-US" b="1" dirty="0" err="1" smtClean="0">
                <a:solidFill>
                  <a:schemeClr val="tx1"/>
                </a:solidFill>
              </a:rPr>
              <a:t>salir</a:t>
            </a:r>
            <a:r>
              <a:rPr lang="en-US" b="1" dirty="0" smtClean="0">
                <a:solidFill>
                  <a:schemeClr val="tx1"/>
                </a:solidFill>
              </a:rPr>
              <a:t>) con mi </a:t>
            </a:r>
            <a:r>
              <a:rPr lang="en-US" b="1" dirty="0" err="1" smtClean="0">
                <a:solidFill>
                  <a:schemeClr val="tx1"/>
                </a:solidFill>
              </a:rPr>
              <a:t>novio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Anoche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estaba</a:t>
            </a:r>
            <a:r>
              <a:rPr lang="en-US" b="1" dirty="0" smtClean="0">
                <a:solidFill>
                  <a:schemeClr val="tx1"/>
                </a:solidFill>
              </a:rPr>
              <a:t> sola ___________ (</a:t>
            </a:r>
            <a:r>
              <a:rPr lang="en-US" b="1" dirty="0" err="1" smtClean="0">
                <a:solidFill>
                  <a:schemeClr val="tx1"/>
                </a:solidFill>
              </a:rPr>
              <a:t>sentir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</a:rPr>
              <a:t>miedo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Ayer los </a:t>
            </a:r>
            <a:r>
              <a:rPr lang="en-US" b="1" dirty="0" err="1" smtClean="0">
                <a:solidFill>
                  <a:schemeClr val="tx1"/>
                </a:solidFill>
              </a:rPr>
              <a:t>estudiantes</a:t>
            </a:r>
            <a:r>
              <a:rPr lang="en-US" b="1" dirty="0" smtClean="0">
                <a:solidFill>
                  <a:schemeClr val="tx1"/>
                </a:solidFill>
              </a:rPr>
              <a:t>_____________(</a:t>
            </a:r>
            <a:r>
              <a:rPr lang="en-US" b="1" dirty="0" err="1" smtClean="0">
                <a:solidFill>
                  <a:schemeClr val="tx1"/>
                </a:solidFill>
              </a:rPr>
              <a:t>decidir</a:t>
            </a:r>
            <a:r>
              <a:rPr lang="en-US" b="1" dirty="0" smtClean="0">
                <a:solidFill>
                  <a:schemeClr val="tx1"/>
                </a:solidFill>
              </a:rPr>
              <a:t>) a que </a:t>
            </a:r>
            <a:r>
              <a:rPr lang="en-US" b="1" dirty="0" err="1" smtClean="0">
                <a:solidFill>
                  <a:schemeClr val="tx1"/>
                </a:solidFill>
              </a:rPr>
              <a:t>universidad</a:t>
            </a:r>
            <a:r>
              <a:rPr lang="en-US" b="1" dirty="0" smtClean="0">
                <a:solidFill>
                  <a:schemeClr val="tx1"/>
                </a:solidFill>
              </a:rPr>
              <a:t> van a ir.</a:t>
            </a:r>
          </a:p>
          <a:p>
            <a:endParaRPr lang="en-U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21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US" dirty="0" smtClean="0"/>
              <a:t>Common 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38400"/>
            <a:ext cx="8493126" cy="4419600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sz="3200" b="1" dirty="0" smtClean="0"/>
              <a:t>IR &amp; SER</a:t>
            </a:r>
            <a:r>
              <a:rPr lang="es-MX" sz="3200" dirty="0" smtClean="0"/>
              <a:t>  have the same conjugation but different meaning</a:t>
            </a:r>
            <a:endParaRPr lang="en-US" sz="3200" dirty="0" smtClean="0"/>
          </a:p>
          <a:p>
            <a:pPr marL="228600" lvl="1">
              <a:spcBef>
                <a:spcPts val="2000"/>
              </a:spcBef>
              <a:buClr>
                <a:schemeClr val="accent1"/>
              </a:buClr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Yo</a:t>
            </a:r>
            <a:r>
              <a:rPr lang="en-US" sz="3200" dirty="0" smtClean="0"/>
              <a:t>:  </a:t>
            </a:r>
            <a:r>
              <a:rPr lang="en-US" sz="3200" dirty="0" err="1" smtClean="0"/>
              <a:t>fui</a:t>
            </a:r>
            <a:r>
              <a:rPr lang="en-US" sz="3200" dirty="0" smtClean="0"/>
              <a:t>		</a:t>
            </a:r>
            <a:r>
              <a:rPr lang="en-US" sz="3200" b="1" dirty="0" smtClean="0"/>
              <a:t>	</a:t>
            </a:r>
            <a:r>
              <a:rPr lang="en-US" sz="3200" b="1" dirty="0" err="1" smtClean="0"/>
              <a:t>Nosotros</a:t>
            </a:r>
            <a:r>
              <a:rPr lang="en-US" sz="3200" b="1" dirty="0" smtClean="0"/>
              <a:t>:  </a:t>
            </a:r>
            <a:r>
              <a:rPr lang="en-US" sz="3200" dirty="0" err="1" smtClean="0"/>
              <a:t>fuimos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Tú</a:t>
            </a:r>
            <a:r>
              <a:rPr lang="en-US" sz="3200" dirty="0" smtClean="0"/>
              <a:t>:  </a:t>
            </a:r>
            <a:r>
              <a:rPr lang="en-US" sz="3200" dirty="0" err="1" smtClean="0"/>
              <a:t>fuiste</a:t>
            </a:r>
            <a:r>
              <a:rPr lang="en-US" sz="3200" dirty="0" smtClean="0"/>
              <a:t>			</a:t>
            </a:r>
            <a:r>
              <a:rPr lang="en-US" sz="3200" b="1" dirty="0" err="1" smtClean="0"/>
              <a:t>vosotros</a:t>
            </a:r>
            <a:r>
              <a:rPr lang="en-US" sz="3200" dirty="0" smtClean="0"/>
              <a:t>:  </a:t>
            </a:r>
            <a:r>
              <a:rPr lang="en-US" sz="3200" dirty="0" err="1" smtClean="0"/>
              <a:t>fuisteis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Él/</a:t>
            </a:r>
            <a:r>
              <a:rPr lang="en-US" sz="3200" b="1" dirty="0" err="1" smtClean="0"/>
              <a:t>ella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ud</a:t>
            </a:r>
            <a:r>
              <a:rPr lang="en-US" sz="3200" dirty="0" smtClean="0"/>
              <a:t>.:  </a:t>
            </a:r>
            <a:r>
              <a:rPr lang="en-US" sz="3200" dirty="0" err="1" smtClean="0"/>
              <a:t>fue</a:t>
            </a:r>
            <a:r>
              <a:rPr lang="en-US" sz="3200" dirty="0" smtClean="0"/>
              <a:t>		</a:t>
            </a:r>
            <a:r>
              <a:rPr lang="en-US" sz="3200" b="1" dirty="0" err="1" smtClean="0"/>
              <a:t>ustedes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ellos</a:t>
            </a:r>
            <a:r>
              <a:rPr lang="en-US" sz="3200" b="1" dirty="0" smtClean="0"/>
              <a:t>:  </a:t>
            </a:r>
            <a:r>
              <a:rPr lang="en-US" sz="3200" dirty="0" err="1" smtClean="0"/>
              <a:t>fueron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244232"/>
            <a:ext cx="8458200" cy="7747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	</a:t>
            </a:r>
            <a:r>
              <a:rPr lang="en-US" b="1" dirty="0" smtClean="0"/>
              <a:t>IR			   SER		         HACER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El Preterito: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/>
              <a:t>https://youtu.be/Ggc2i_fOIVM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/>
              <a:t>		</a:t>
            </a:r>
            <a:r>
              <a:rPr lang="en-US" b="1" dirty="0" smtClean="0"/>
              <a:t>Por ejemplo: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416926" cy="464820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IR- To go</a:t>
            </a:r>
          </a:p>
          <a:p>
            <a:pPr lvl="1"/>
            <a:r>
              <a:rPr lang="es-MX" sz="2800" dirty="0" smtClean="0"/>
              <a:t>Yo ayer _________ a la tienda. (ir)</a:t>
            </a:r>
          </a:p>
          <a:p>
            <a:pPr lvl="1"/>
            <a:r>
              <a:rPr lang="es-MX" sz="2800" dirty="0" smtClean="0"/>
              <a:t>Ellos no _____________ al parque. (ir)</a:t>
            </a:r>
          </a:p>
          <a:p>
            <a:pPr lvl="1"/>
            <a:r>
              <a:rPr lang="es-MX" sz="2800" dirty="0" smtClean="0"/>
              <a:t>Nosotros _____________ con nuestros papás(ir).</a:t>
            </a:r>
          </a:p>
          <a:p>
            <a:pPr lvl="1">
              <a:buNone/>
            </a:pPr>
            <a:endParaRPr lang="es-MX" sz="2800" dirty="0" smtClean="0"/>
          </a:p>
          <a:p>
            <a:r>
              <a:rPr lang="en-US" sz="2800" b="1" dirty="0" smtClean="0"/>
              <a:t>SER- To be</a:t>
            </a:r>
          </a:p>
          <a:p>
            <a:pPr lvl="1"/>
            <a:r>
              <a:rPr lang="es-MX" sz="2800" dirty="0" smtClean="0">
                <a:latin typeface="+mj-lt"/>
              </a:rPr>
              <a:t>Yo _______ muy buena atleta en la preparatoria (ser).</a:t>
            </a:r>
          </a:p>
          <a:p>
            <a:pPr lvl="1"/>
            <a:r>
              <a:rPr lang="es-MX" sz="2800" dirty="0" smtClean="0">
                <a:latin typeface="+mj-lt"/>
              </a:rPr>
              <a:t>Ellos ____________ artistas importantes en el pasado. (ser)</a:t>
            </a:r>
          </a:p>
          <a:p>
            <a:pPr lvl="1"/>
            <a:r>
              <a:rPr lang="es-MX" sz="2800" dirty="0" smtClean="0">
                <a:latin typeface="+mj-lt"/>
              </a:rPr>
              <a:t>T</a:t>
            </a:r>
            <a:r>
              <a:rPr lang="en-US" sz="2800" dirty="0" err="1" smtClean="0">
                <a:latin typeface="+mj-lt"/>
                <a:ea typeface="Arial" charset="0"/>
                <a:cs typeface="Arial" charset="0"/>
              </a:rPr>
              <a:t>ú</a:t>
            </a:r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 __________ la </a:t>
            </a:r>
            <a:r>
              <a:rPr lang="en-US" sz="2800" dirty="0" err="1" smtClean="0">
                <a:latin typeface="+mj-lt"/>
                <a:ea typeface="Arial" charset="0"/>
                <a:cs typeface="Arial" charset="0"/>
              </a:rPr>
              <a:t>última</a:t>
            </a:r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+mj-lt"/>
                <a:ea typeface="Arial" charset="0"/>
                <a:cs typeface="Arial" charset="0"/>
              </a:rPr>
              <a:t>estudiante</a:t>
            </a:r>
            <a:r>
              <a:rPr lang="en-US" sz="2800" dirty="0" smtClean="0">
                <a:latin typeface="+mj-lt"/>
                <a:ea typeface="Arial" charset="0"/>
                <a:cs typeface="Arial" charset="0"/>
              </a:rPr>
              <a:t>. (ser)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s-MX" dirty="0" smtClean="0"/>
              <a:t>Hacer- to do/to make( no accents)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b="1" dirty="0" smtClean="0"/>
              <a:t> Yo </a:t>
            </a:r>
            <a:r>
              <a:rPr lang="en-US" dirty="0" smtClean="0"/>
              <a:t>= </a:t>
            </a:r>
            <a:r>
              <a:rPr lang="en-US" dirty="0" err="1" smtClean="0"/>
              <a:t>hice</a:t>
            </a:r>
            <a:r>
              <a:rPr lang="en-US" dirty="0" smtClean="0"/>
              <a:t>			</a:t>
            </a:r>
            <a:r>
              <a:rPr lang="en-US" b="1" dirty="0" err="1" smtClean="0"/>
              <a:t>Nosotros</a:t>
            </a:r>
            <a:r>
              <a:rPr lang="en-US" dirty="0" smtClean="0"/>
              <a:t> = </a:t>
            </a:r>
            <a:r>
              <a:rPr lang="en-US" dirty="0" err="1" smtClean="0"/>
              <a:t>hicimos</a:t>
            </a:r>
            <a:endParaRPr lang="en-US" dirty="0" smtClean="0"/>
          </a:p>
          <a:p>
            <a:pPr fontAlgn="base"/>
            <a:r>
              <a:rPr lang="en-US" b="1" dirty="0" err="1" smtClean="0"/>
              <a:t>Tú</a:t>
            </a:r>
            <a:r>
              <a:rPr lang="en-US" b="1" dirty="0" smtClean="0"/>
              <a:t> </a:t>
            </a:r>
            <a:r>
              <a:rPr lang="en-US" dirty="0" smtClean="0"/>
              <a:t>=  </a:t>
            </a:r>
            <a:r>
              <a:rPr lang="en-US" dirty="0" err="1" smtClean="0"/>
              <a:t>hiciste</a:t>
            </a:r>
            <a:r>
              <a:rPr lang="en-US" dirty="0" smtClean="0"/>
              <a:t>			</a:t>
            </a:r>
            <a:r>
              <a:rPr lang="en-US" b="1" dirty="0" err="1" smtClean="0"/>
              <a:t>Vosotros</a:t>
            </a:r>
            <a:r>
              <a:rPr lang="en-US" dirty="0" smtClean="0"/>
              <a:t> = </a:t>
            </a:r>
            <a:r>
              <a:rPr lang="en-US" dirty="0" err="1" smtClean="0"/>
              <a:t>hicisteis</a:t>
            </a:r>
            <a:endParaRPr lang="en-US" dirty="0" smtClean="0"/>
          </a:p>
          <a:p>
            <a:pPr fontAlgn="base"/>
            <a:r>
              <a:rPr lang="en-US" b="1" dirty="0" err="1" smtClean="0"/>
              <a:t>él</a:t>
            </a:r>
            <a:r>
              <a:rPr lang="en-US" b="1" dirty="0" smtClean="0"/>
              <a:t>, </a:t>
            </a:r>
            <a:r>
              <a:rPr lang="en-US" b="1" dirty="0" err="1" smtClean="0"/>
              <a:t>ella</a:t>
            </a:r>
            <a:r>
              <a:rPr lang="en-US" b="1" dirty="0" smtClean="0"/>
              <a:t>, </a:t>
            </a:r>
            <a:r>
              <a:rPr lang="en-US" b="1" dirty="0" err="1" smtClean="0"/>
              <a:t>ud</a:t>
            </a:r>
            <a:r>
              <a:rPr lang="en-US" dirty="0" smtClean="0"/>
              <a:t>. =  </a:t>
            </a:r>
            <a:r>
              <a:rPr lang="en-US" dirty="0" err="1" smtClean="0"/>
              <a:t>hizo</a:t>
            </a:r>
            <a:r>
              <a:rPr lang="en-US" dirty="0" smtClean="0"/>
              <a:t>		</a:t>
            </a:r>
            <a:r>
              <a:rPr lang="en-US" b="1" dirty="0" err="1" smtClean="0"/>
              <a:t>Uds./Ellos</a:t>
            </a:r>
            <a:r>
              <a:rPr lang="en-US" b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hicieron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  <a:lumOff val="25000"/>
            </a:schemeClr>
          </a:solidFill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Por ejemplo: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40726" cy="4724400"/>
          </a:xfrm>
          <a:solidFill>
            <a:srgbClr val="FF3300"/>
          </a:solidFill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MX" sz="4000" b="1" dirty="0" smtClean="0">
                <a:solidFill>
                  <a:schemeClr val="bg1"/>
                </a:solidFill>
              </a:rPr>
              <a:t>Yo _______ mi tarea. (hacer)</a:t>
            </a:r>
          </a:p>
          <a:p>
            <a:pPr marL="742950" indent="-742950">
              <a:buFont typeface="+mj-lt"/>
              <a:buAutoNum type="arabicPeriod"/>
            </a:pPr>
            <a:r>
              <a:rPr lang="es-MX" sz="4000" b="1" dirty="0" smtClean="0">
                <a:solidFill>
                  <a:schemeClr val="bg1"/>
                </a:solidFill>
              </a:rPr>
              <a:t>Ella no ___________ nada en la clase de espa</a:t>
            </a:r>
            <a:r>
              <a:rPr lang="en-US" sz="4000" b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ñol</a:t>
            </a:r>
            <a:r>
              <a:rPr lang="en-US" sz="40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. (hacer)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bg1"/>
                </a:solidFill>
                <a:ea typeface="Arial" charset="0"/>
                <a:cs typeface="Arial" charset="0"/>
              </a:rPr>
              <a:t>Nosotros</a:t>
            </a:r>
            <a:r>
              <a:rPr lang="en-US" sz="40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 ____________ de comer. (hacer)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497106"/>
          </a:xfrm>
          <a:solidFill>
            <a:srgbClr val="FF3300"/>
          </a:solidFill>
        </p:spPr>
        <p:txBody>
          <a:bodyPr/>
          <a:lstStyle/>
          <a:p>
            <a:pPr algn="ctr"/>
            <a:r>
              <a:rPr lang="en-US" smtClean="0"/>
              <a:t>ACTIVITY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only if they need it)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Foldable Project: El Preterito es el Pasado</a:t>
            </a:r>
          </a:p>
          <a:p>
            <a:r>
              <a:rPr lang="en-US" dirty="0" smtClean="0"/>
              <a:t>hablar –ar</a:t>
            </a:r>
          </a:p>
          <a:p>
            <a:r>
              <a:rPr lang="en-US" dirty="0" smtClean="0"/>
              <a:t>Comer –er</a:t>
            </a:r>
          </a:p>
          <a:p>
            <a:r>
              <a:rPr lang="en-US" dirty="0" smtClean="0"/>
              <a:t>Vivir –ir</a:t>
            </a:r>
          </a:p>
          <a:p>
            <a:r>
              <a:rPr lang="en-US" dirty="0" smtClean="0"/>
              <a:t>Irregular verbs: ir, ser, hacer</a:t>
            </a:r>
          </a:p>
          <a:p>
            <a:r>
              <a:rPr lang="en-US" dirty="0" smtClean="0"/>
              <a:t>Preterite Key words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¿Cuándo </a:t>
            </a:r>
            <a:r>
              <a:rPr lang="en-US" b="1" dirty="0" err="1" smtClean="0"/>
              <a:t>usamos</a:t>
            </a:r>
            <a:r>
              <a:rPr lang="en-US" b="1" dirty="0" smtClean="0"/>
              <a:t> el Preterito?</a:t>
            </a:r>
            <a:br>
              <a:rPr lang="en-US" b="1" dirty="0" smtClean="0"/>
            </a:br>
            <a:r>
              <a:rPr lang="en-US" b="1" dirty="0" smtClean="0"/>
              <a:t>Yo lo </a:t>
            </a:r>
            <a:r>
              <a:rPr lang="en-US" b="1" dirty="0" err="1" smtClean="0"/>
              <a:t>explico</a:t>
            </a:r>
            <a:r>
              <a:rPr lang="en-US" b="1" dirty="0" smtClean="0"/>
              <a:t> </a:t>
            </a:r>
            <a:r>
              <a:rPr lang="en-US" b="1" dirty="0" err="1" smtClean="0"/>
              <a:t>todo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español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5000"/>
              <a:lumOff val="75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s-MX" sz="2595" dirty="0" smtClean="0">
                <a:solidFill>
                  <a:schemeClr val="tx1"/>
                </a:solidFill>
              </a:rPr>
              <a:t>When we want to describe a </a:t>
            </a:r>
            <a:r>
              <a:rPr lang="es-MX" sz="2595" b="1" u="sng" dirty="0" smtClean="0">
                <a:solidFill>
                  <a:srgbClr val="FF0000"/>
                </a:solidFill>
              </a:rPr>
              <a:t>specific action </a:t>
            </a:r>
            <a:r>
              <a:rPr lang="es-MX" sz="2595" dirty="0" smtClean="0">
                <a:solidFill>
                  <a:schemeClr val="tx1"/>
                </a:solidFill>
              </a:rPr>
              <a:t>that occured in the past that is completed.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s-MX" sz="2595" dirty="0" smtClean="0">
                <a:solidFill>
                  <a:schemeClr val="tx1"/>
                </a:solidFill>
              </a:rPr>
              <a:t>When we want to describe a </a:t>
            </a:r>
            <a:r>
              <a:rPr lang="es-MX" sz="2595" b="1" dirty="0" smtClean="0">
                <a:solidFill>
                  <a:srgbClr val="FF0000"/>
                </a:solidFill>
              </a:rPr>
              <a:t>ONE time action </a:t>
            </a:r>
            <a:r>
              <a:rPr lang="es-MX" sz="2595" dirty="0" smtClean="0">
                <a:solidFill>
                  <a:schemeClr val="tx1"/>
                </a:solidFill>
              </a:rPr>
              <a:t>in the past.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s-MX" sz="2595" dirty="0" smtClean="0">
                <a:solidFill>
                  <a:schemeClr val="tx1"/>
                </a:solidFill>
              </a:rPr>
              <a:t>When we want to describe a </a:t>
            </a:r>
            <a:r>
              <a:rPr lang="es-MX" sz="2595" b="1" dirty="0" smtClean="0">
                <a:solidFill>
                  <a:srgbClr val="FF0000"/>
                </a:solidFill>
              </a:rPr>
              <a:t>beginning and ending </a:t>
            </a:r>
            <a:r>
              <a:rPr lang="es-MX" sz="2595" dirty="0" smtClean="0">
                <a:solidFill>
                  <a:schemeClr val="tx1"/>
                </a:solidFill>
              </a:rPr>
              <a:t>of an action.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s-MX" sz="2595" dirty="0" smtClean="0">
                <a:solidFill>
                  <a:schemeClr val="tx1"/>
                </a:solidFill>
              </a:rPr>
              <a:t>When we want to describe a </a:t>
            </a:r>
            <a:r>
              <a:rPr lang="es-MX" sz="2595" b="1" dirty="0" smtClean="0">
                <a:solidFill>
                  <a:srgbClr val="FF0000"/>
                </a:solidFill>
              </a:rPr>
              <a:t>chain of events </a:t>
            </a:r>
            <a:r>
              <a:rPr lang="es-MX" sz="2595" dirty="0" smtClean="0">
                <a:solidFill>
                  <a:schemeClr val="tx1"/>
                </a:solidFill>
              </a:rPr>
              <a:t>or sequence of events.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s-MX" sz="2595" dirty="0" smtClean="0">
                <a:solidFill>
                  <a:schemeClr val="tx1"/>
                </a:solidFill>
              </a:rPr>
              <a:t>And, when we want to describe </a:t>
            </a:r>
            <a:r>
              <a:rPr lang="es-MX" sz="2595" b="1" dirty="0" smtClean="0">
                <a:solidFill>
                  <a:srgbClr val="FF0000"/>
                </a:solidFill>
              </a:rPr>
              <a:t>an interrupted </a:t>
            </a:r>
            <a:r>
              <a:rPr lang="es-MX" sz="2595" dirty="0" smtClean="0">
                <a:solidFill>
                  <a:schemeClr val="tx1"/>
                </a:solidFill>
              </a:rPr>
              <a:t>action.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Key words to help identify the use of preterit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493126" cy="4724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Ayer</a:t>
            </a:r>
            <a:r>
              <a:rPr lang="es-MX" sz="2400" dirty="0" smtClean="0">
                <a:solidFill>
                  <a:schemeClr val="tx1"/>
                </a:solidFill>
              </a:rPr>
              <a:t>= yesterday		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el otro d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í</a:t>
            </a:r>
            <a:r>
              <a:rPr lang="es-MX" sz="2400" b="1" dirty="0" smtClean="0">
                <a:solidFill>
                  <a:schemeClr val="tx1"/>
                </a:solidFill>
              </a:rPr>
              <a:t>a</a:t>
            </a:r>
            <a:r>
              <a:rPr lang="es-MX" sz="2400" dirty="0" smtClean="0">
                <a:solidFill>
                  <a:schemeClr val="tx1"/>
                </a:solidFill>
              </a:rPr>
              <a:t>= the other day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El mes pasado</a:t>
            </a:r>
            <a:r>
              <a:rPr lang="es-MX" sz="2400" dirty="0" smtClean="0">
                <a:solidFill>
                  <a:schemeClr val="tx1"/>
                </a:solidFill>
              </a:rPr>
              <a:t>= last month (anything that states last…)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Antes de ayer</a:t>
            </a:r>
            <a:r>
              <a:rPr lang="es-MX" sz="2400" dirty="0" smtClean="0">
                <a:solidFill>
                  <a:schemeClr val="tx1"/>
                </a:solidFill>
              </a:rPr>
              <a:t>= the day before yesterday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Anoche</a:t>
            </a:r>
            <a:r>
              <a:rPr lang="es-MX" sz="2400" dirty="0" smtClean="0">
                <a:solidFill>
                  <a:schemeClr val="tx1"/>
                </a:solidFill>
              </a:rPr>
              <a:t>= last night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El a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ñ</a:t>
            </a:r>
            <a:r>
              <a:rPr lang="es-MX" sz="2400" b="1" dirty="0" smtClean="0">
                <a:solidFill>
                  <a:schemeClr val="tx1"/>
                </a:solidFill>
              </a:rPr>
              <a:t>o pasado</a:t>
            </a:r>
            <a:r>
              <a:rPr lang="es-MX" sz="2400" dirty="0" smtClean="0">
                <a:solidFill>
                  <a:schemeClr val="tx1"/>
                </a:solidFill>
              </a:rPr>
              <a:t>= last year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De repente</a:t>
            </a:r>
            <a:r>
              <a:rPr lang="es-MX" sz="2400" dirty="0" smtClean="0">
                <a:solidFill>
                  <a:schemeClr val="tx1"/>
                </a:solidFill>
              </a:rPr>
              <a:t>=Suddenly </a:t>
            </a:r>
          </a:p>
          <a:p>
            <a:pPr>
              <a:lnSpc>
                <a:spcPct val="90000"/>
              </a:lnSpc>
            </a:pPr>
            <a:r>
              <a:rPr lang="es-MX" sz="2400" b="1" dirty="0" smtClean="0">
                <a:solidFill>
                  <a:schemeClr val="tx1"/>
                </a:solidFill>
              </a:rPr>
              <a:t>De pronto</a:t>
            </a:r>
            <a:r>
              <a:rPr lang="es-MX" sz="2400" dirty="0" smtClean="0">
                <a:solidFill>
                  <a:schemeClr val="tx1"/>
                </a:solidFill>
              </a:rPr>
              <a:t>=Suddenly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¿Cómo conjugamos los verbos?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64526" cy="4724400"/>
          </a:xfrm>
          <a:solidFill>
            <a:srgbClr val="FF3399"/>
          </a:solidFill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1"/>
                </a:solidFill>
              </a:rPr>
              <a:t>Regular –ar ending verbs- drop –ar and add: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-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é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		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amos</a:t>
            </a:r>
            <a:endParaRPr lang="en-US" sz="3200" b="1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-aste		 	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asteis</a:t>
            </a:r>
            <a:endParaRPr lang="en-US" sz="3200" b="1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-Ó				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aron</a:t>
            </a:r>
            <a:endParaRPr lang="en-US" sz="3200" b="1" dirty="0" smtClean="0">
              <a:solidFill>
                <a:schemeClr val="tx1"/>
              </a:solidFill>
              <a:latin typeface="Lucida Fax" charset="0"/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11306"/>
          </a:xfrm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		   FOR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Lucida Fax" charset="0"/>
              </a:rPr>
              <a:t>				</a:t>
            </a:r>
            <a:r>
              <a:rPr lang="en-US" sz="6600" b="1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Lucida Fax" charset="0"/>
              </a:rPr>
              <a:t>Cen</a:t>
            </a:r>
            <a:r>
              <a:rPr lang="en-US" sz="6600" b="1" u="sng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Lucida Fax" charset="0"/>
              </a:rPr>
              <a:t>ar</a:t>
            </a:r>
            <a:endParaRPr lang="en-US" sz="6600" b="1" dirty="0" smtClean="0">
              <a:latin typeface="Lucida Fax" charset="0"/>
            </a:endParaRPr>
          </a:p>
          <a:p>
            <a:pPr>
              <a:buNone/>
            </a:pPr>
            <a:r>
              <a:rPr lang="en-US" b="1" dirty="0" smtClean="0">
                <a:latin typeface="Lucida Fax" charset="0"/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Yo –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é</a:t>
            </a:r>
            <a:r>
              <a:rPr lang="en-US" sz="3200" b="1" dirty="0">
                <a:solidFill>
                  <a:schemeClr val="tx1"/>
                </a:solidFill>
                <a:latin typeface="Lucida Fax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   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nosotros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amos</a:t>
            </a:r>
            <a:endParaRPr lang="en-US" sz="3200" b="1" u="sng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Tu-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aste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vosotros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asteis</a:t>
            </a:r>
            <a:endParaRPr lang="en-US" sz="3200" b="1" u="sng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	El/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ella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ud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ó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   </a:t>
            </a:r>
          </a:p>
          <a:p>
            <a:pPr>
              <a:buNone/>
            </a:pPr>
            <a:r>
              <a:rPr lang="en-US" sz="3200" b="1" dirty="0">
                <a:solidFill>
                  <a:schemeClr val="tx1"/>
                </a:solidFill>
                <a:latin typeface="Lucida Fax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Lucida Fax" charset="0"/>
              </a:rPr>
              <a:t>E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llos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ellas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uds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.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cen</a:t>
            </a:r>
            <a:r>
              <a:rPr lang="en-US" sz="3200" b="1" u="sng" dirty="0" err="1" smtClean="0">
                <a:solidFill>
                  <a:schemeClr val="tx1"/>
                </a:solidFill>
                <a:latin typeface="Lucida Fax" charset="0"/>
              </a:rPr>
              <a:t>aron</a:t>
            </a:r>
            <a:endParaRPr lang="en-US" sz="3200" b="1" u="sng" dirty="0" smtClean="0">
              <a:solidFill>
                <a:schemeClr val="tx1"/>
              </a:solidFill>
              <a:latin typeface="Lucida Fax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83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¿Cómo conjugamos –er and -</a:t>
            </a:r>
            <a:r>
              <a:rPr lang="en-US" dirty="0" err="1" smtClean="0">
                <a:solidFill>
                  <a:schemeClr val="tx1"/>
                </a:solidFill>
              </a:rPr>
              <a:t>ir</a:t>
            </a:r>
            <a:r>
              <a:rPr lang="en-US" dirty="0" smtClean="0">
                <a:solidFill>
                  <a:schemeClr val="tx1"/>
                </a:solidFill>
              </a:rPr>
              <a:t> verbos </a:t>
            </a:r>
            <a:r>
              <a:rPr lang="en-US" dirty="0" err="1" smtClean="0">
                <a:solidFill>
                  <a:schemeClr val="tx1"/>
                </a:solidFill>
              </a:rPr>
              <a:t>regulares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en-US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</a:br>
            <a:r>
              <a:rPr lang="es-MX" dirty="0" smtClean="0">
                <a:solidFill>
                  <a:schemeClr val="tx1"/>
                </a:solidFill>
              </a:rPr>
              <a:t/>
            </a:r>
            <a:br>
              <a:rPr lang="es-MX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05000"/>
            <a:ext cx="7556313" cy="4221163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3200" dirty="0" smtClean="0"/>
              <a:t>			</a:t>
            </a:r>
            <a:r>
              <a:rPr lang="es-MX" sz="3200" dirty="0" smtClean="0">
                <a:solidFill>
                  <a:schemeClr val="tx1"/>
                </a:solidFill>
              </a:rPr>
              <a:t>drop (-er/-ir) and add: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pPr lvl="4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-í			-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imos</a:t>
            </a:r>
            <a:endParaRPr lang="en-US" sz="3000" b="1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pPr lvl="4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-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iste</a:t>
            </a:r>
            <a:r>
              <a:rPr lang="en-US" sz="3000" b="1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			-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isteis</a:t>
            </a:r>
            <a:endParaRPr lang="en-US" sz="3000" b="1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en-US" sz="3200" b="1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pPr lvl="4"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-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ió</a:t>
            </a:r>
            <a:r>
              <a:rPr lang="en-US" sz="3000" b="1" dirty="0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			-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  <a:ea typeface="Times New Roman" charset="0"/>
                <a:cs typeface="Times New Roman" charset="0"/>
              </a:rPr>
              <a:t>ieron</a:t>
            </a:r>
            <a:endParaRPr lang="en-US" sz="3000" b="1" dirty="0" smtClean="0">
              <a:solidFill>
                <a:schemeClr val="tx1"/>
              </a:solidFill>
              <a:latin typeface="Lucida Fax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Important Note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For -ir and –er regular ending verbs use the same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POR EJEMPLO: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95800"/>
          </a:xfrm>
          <a:solidFill>
            <a:schemeClr val="accent2">
              <a:lumMod val="25000"/>
              <a:lumOff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  <a:latin typeface="Lucida Fax" charset="0"/>
              </a:rPr>
              <a:t>Com</a:t>
            </a:r>
            <a:r>
              <a:rPr lang="en-US" sz="4400" b="1" u="sng" dirty="0" smtClean="0">
                <a:solidFill>
                  <a:schemeClr val="tx1"/>
                </a:solidFill>
                <a:latin typeface="Lucida Fax" charset="0"/>
              </a:rPr>
              <a:t>er</a:t>
            </a:r>
            <a:endParaRPr lang="en-US" sz="3600" b="1" u="sng" dirty="0" smtClean="0">
              <a:solidFill>
                <a:schemeClr val="tx1"/>
              </a:solidFill>
              <a:latin typeface="Lucida Fax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  <a:latin typeface="Lucida Fax" charset="0"/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Yo - </a:t>
            </a:r>
            <a:r>
              <a:rPr lang="en-US" sz="32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200" b="1" u="sng" dirty="0" err="1" smtClean="0">
                <a:solidFill>
                  <a:srgbClr val="002060"/>
                </a:solidFill>
                <a:latin typeface="Lucida Fax" charset="0"/>
              </a:rPr>
              <a:t>í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  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nosotros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- </a:t>
            </a:r>
            <a:r>
              <a:rPr lang="en-US" sz="32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200" b="1" u="sng" dirty="0" err="1" smtClean="0">
                <a:solidFill>
                  <a:srgbClr val="002060"/>
                </a:solidFill>
                <a:latin typeface="Lucida Fax" charset="0"/>
              </a:rPr>
              <a:t>imos</a:t>
            </a:r>
            <a:endParaRPr lang="en-US" sz="3200" b="1" u="sng" dirty="0" smtClean="0">
              <a:solidFill>
                <a:srgbClr val="002060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Tu- </a:t>
            </a:r>
            <a:r>
              <a:rPr lang="en-US" sz="32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200" b="1" u="sng" dirty="0" err="1" smtClean="0">
                <a:solidFill>
                  <a:srgbClr val="002060"/>
                </a:solidFill>
                <a:latin typeface="Lucida Fax" charset="0"/>
              </a:rPr>
              <a:t>iste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vosotros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- </a:t>
            </a:r>
            <a:r>
              <a:rPr lang="en-US" sz="32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200" b="1" u="sng" dirty="0" err="1" smtClean="0">
                <a:solidFill>
                  <a:srgbClr val="002060"/>
                </a:solidFill>
                <a:latin typeface="Lucida Fax" charset="0"/>
              </a:rPr>
              <a:t>isteis</a:t>
            </a:r>
            <a:endParaRPr lang="en-US" sz="3200" b="1" u="sng" dirty="0" smtClean="0">
              <a:solidFill>
                <a:srgbClr val="002060"/>
              </a:solidFill>
              <a:latin typeface="Lucida Fax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El/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ella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200" b="1" dirty="0" err="1" smtClean="0">
                <a:solidFill>
                  <a:schemeClr val="tx1"/>
                </a:solidFill>
                <a:latin typeface="Lucida Fax" charset="0"/>
              </a:rPr>
              <a:t>ud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200" b="1" u="sng" dirty="0" err="1" smtClean="0">
                <a:solidFill>
                  <a:srgbClr val="002060"/>
                </a:solidFill>
                <a:latin typeface="Lucida Fax" charset="0"/>
              </a:rPr>
              <a:t>ió</a:t>
            </a:r>
            <a:r>
              <a:rPr lang="en-US" sz="3200" b="1" dirty="0" smtClean="0">
                <a:solidFill>
                  <a:schemeClr val="tx1"/>
                </a:solidFill>
                <a:latin typeface="Lucida Fax" charset="0"/>
              </a:rPr>
              <a:t>	    </a:t>
            </a:r>
          </a:p>
          <a:p>
            <a:pPr lvl="1">
              <a:buNone/>
            </a:pP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</a:rPr>
              <a:t>ellos</a:t>
            </a:r>
            <a:r>
              <a:rPr lang="en-US" sz="30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</a:rPr>
              <a:t>ellas</a:t>
            </a:r>
            <a:r>
              <a:rPr lang="en-US" sz="3000" b="1" dirty="0" smtClean="0">
                <a:solidFill>
                  <a:schemeClr val="tx1"/>
                </a:solidFill>
                <a:latin typeface="Lucida Fax" charset="0"/>
              </a:rPr>
              <a:t>/</a:t>
            </a:r>
            <a:r>
              <a:rPr lang="en-US" sz="3000" b="1" dirty="0" err="1" smtClean="0">
                <a:solidFill>
                  <a:schemeClr val="tx1"/>
                </a:solidFill>
                <a:latin typeface="Lucida Fax" charset="0"/>
              </a:rPr>
              <a:t>uds</a:t>
            </a:r>
            <a:r>
              <a:rPr lang="en-US" sz="3000" b="1" dirty="0" smtClean="0">
                <a:solidFill>
                  <a:schemeClr val="tx1"/>
                </a:solidFill>
                <a:latin typeface="Lucida Fax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Lucida Fax" charset="0"/>
              </a:rPr>
              <a:t>com</a:t>
            </a:r>
            <a:r>
              <a:rPr lang="en-US" sz="3000" b="1" u="sng" dirty="0" err="1" smtClean="0">
                <a:solidFill>
                  <a:srgbClr val="002060"/>
                </a:solidFill>
                <a:latin typeface="Lucida Fax" charset="0"/>
              </a:rPr>
              <a:t>ieron</a:t>
            </a:r>
            <a:endParaRPr lang="en-US" sz="3000" b="1" u="sng" dirty="0" smtClean="0">
              <a:solidFill>
                <a:srgbClr val="002060"/>
              </a:solidFill>
              <a:latin typeface="Lucida Fax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6922</TotalTime>
  <Words>567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Lucida Fax</vt:lpstr>
      <vt:lpstr>Marigold</vt:lpstr>
      <vt:lpstr>Rockwell</vt:lpstr>
      <vt:lpstr>Times New Roman</vt:lpstr>
      <vt:lpstr>Wingdings</vt:lpstr>
      <vt:lpstr>Advantage</vt:lpstr>
      <vt:lpstr>El Preterito</vt:lpstr>
      <vt:lpstr>El Preterito: Video</vt:lpstr>
      <vt:lpstr>¿Cuándo usamos el Preterito? Yo lo explico todo en español</vt:lpstr>
      <vt:lpstr>Key words to help identify the use of preterit</vt:lpstr>
      <vt:lpstr>¿Cómo conjugamos los verbos?</vt:lpstr>
      <vt:lpstr>     FOR EXAMPLE:</vt:lpstr>
      <vt:lpstr>¿Cómo conjugamos –er and -ir verbos regulares?  </vt:lpstr>
      <vt:lpstr>Important Note</vt:lpstr>
      <vt:lpstr>POR EJEMPLO:</vt:lpstr>
      <vt:lpstr>POR EJEMPLO:</vt:lpstr>
      <vt:lpstr>1. Describes a specific action</vt:lpstr>
      <vt:lpstr>2. Describes a ONE time action</vt:lpstr>
      <vt:lpstr>3. Ending or beginning of an action. </vt:lpstr>
      <vt:lpstr>4. A chain of events or sequence of events</vt:lpstr>
      <vt:lpstr>5. Interrupted action</vt:lpstr>
      <vt:lpstr>PRACTICA: -ar</vt:lpstr>
      <vt:lpstr>PRACTICA:</vt:lpstr>
      <vt:lpstr>PRACTICA</vt:lpstr>
      <vt:lpstr>Common irregular verbs</vt:lpstr>
      <vt:lpstr>  Por ejemplo:</vt:lpstr>
      <vt:lpstr>Hacer- to do/to make( no accents)</vt:lpstr>
      <vt:lpstr>Por ejemplo:</vt:lpstr>
      <vt:lpstr>ACTIVITY  (only if they need it) </vt:lpstr>
    </vt:vector>
  </TitlesOfParts>
  <Company>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Preterito</dc:title>
  <dc:creator>Maria Elena Zavaleta</dc:creator>
  <cp:lastModifiedBy>Maria Zavaleta Jaramillo</cp:lastModifiedBy>
  <cp:revision>49</cp:revision>
  <dcterms:created xsi:type="dcterms:W3CDTF">2015-02-07T23:26:27Z</dcterms:created>
  <dcterms:modified xsi:type="dcterms:W3CDTF">2016-09-19T15:11:51Z</dcterms:modified>
</cp:coreProperties>
</file>