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62" r:id="rId5"/>
    <p:sldId id="260" r:id="rId6"/>
    <p:sldId id="261" r:id="rId7"/>
    <p:sldId id="263" r:id="rId8"/>
    <p:sldId id="264" r:id="rId9"/>
    <p:sldId id="265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4EA63F9-28F0-4D0A-90F1-769A4F07B222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7F987ABF-086E-4ADA-826C-F936E29A5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15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A63F9-28F0-4D0A-90F1-769A4F07B222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7ABF-086E-4ADA-826C-F936E29A5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93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A63F9-28F0-4D0A-90F1-769A4F07B222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7ABF-086E-4ADA-826C-F936E29A5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7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A63F9-28F0-4D0A-90F1-769A4F07B222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7ABF-086E-4ADA-826C-F936E29A5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7340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A63F9-28F0-4D0A-90F1-769A4F07B222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7ABF-086E-4ADA-826C-F936E29A5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52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A63F9-28F0-4D0A-90F1-769A4F07B222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7ABF-086E-4ADA-826C-F936E29A5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940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A63F9-28F0-4D0A-90F1-769A4F07B222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7ABF-086E-4ADA-826C-F936E29A5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769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4EA63F9-28F0-4D0A-90F1-769A4F07B222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7ABF-086E-4ADA-826C-F936E29A5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176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4EA63F9-28F0-4D0A-90F1-769A4F07B222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7ABF-086E-4ADA-826C-F936E29A5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811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A63F9-28F0-4D0A-90F1-769A4F07B222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7ABF-086E-4ADA-826C-F936E29A5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32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A63F9-28F0-4D0A-90F1-769A4F07B222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7ABF-086E-4ADA-826C-F936E29A5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934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A63F9-28F0-4D0A-90F1-769A4F07B222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7ABF-086E-4ADA-826C-F936E29A5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84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A63F9-28F0-4D0A-90F1-769A4F07B222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7ABF-086E-4ADA-826C-F936E29A5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856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A63F9-28F0-4D0A-90F1-769A4F07B222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7ABF-086E-4ADA-826C-F936E29A5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336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A63F9-28F0-4D0A-90F1-769A4F07B222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7ABF-086E-4ADA-826C-F936E29A5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153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A63F9-28F0-4D0A-90F1-769A4F07B222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7ABF-086E-4ADA-826C-F936E29A5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31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A63F9-28F0-4D0A-90F1-769A4F07B222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7ABF-086E-4ADA-826C-F936E29A5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57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4EA63F9-28F0-4D0A-90F1-769A4F07B222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7F987ABF-086E-4ADA-826C-F936E29A5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4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0619" y="798967"/>
            <a:ext cx="8216207" cy="115862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LOS ADJETIVOS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5003" y="2240925"/>
            <a:ext cx="11217498" cy="3631842"/>
          </a:xfrm>
        </p:spPr>
        <p:txBody>
          <a:bodyPr>
            <a:noAutofit/>
          </a:bodyPr>
          <a:lstStyle/>
          <a:p>
            <a:pPr lvl="1"/>
            <a:r>
              <a:rPr lang="en-US" sz="4000" b="1" dirty="0" smtClean="0">
                <a:solidFill>
                  <a:srgbClr val="92D050"/>
                </a:solidFill>
              </a:rPr>
              <a:t>Adjectives describe nouns.</a:t>
            </a:r>
          </a:p>
          <a:p>
            <a:pPr lvl="1"/>
            <a:r>
              <a:rPr lang="en-US" sz="4000" b="1" dirty="0" smtClean="0">
                <a:solidFill>
                  <a:srgbClr val="FFFF00"/>
                </a:solidFill>
              </a:rPr>
              <a:t>Are important because we use them when we have a job interview, in an emergency or in any situation. 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22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</a:rPr>
              <a:t>PRACTICE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Describe yourself: Write at least </a:t>
            </a:r>
            <a:r>
              <a:rPr lang="en-US" sz="4800" b="1" dirty="0" err="1" smtClean="0">
                <a:solidFill>
                  <a:schemeClr val="tx1"/>
                </a:solidFill>
              </a:rPr>
              <a:t>tres</a:t>
            </a:r>
            <a:r>
              <a:rPr lang="en-US" sz="4800" b="1" dirty="0" smtClean="0">
                <a:solidFill>
                  <a:schemeClr val="tx1"/>
                </a:solidFill>
              </a:rPr>
              <a:t> (3) physical characteristics and dos (2) characteristics about your personality.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75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b="1" dirty="0" smtClean="0">
                <a:solidFill>
                  <a:srgbClr val="FFFF00"/>
                </a:solidFill>
              </a:rPr>
              <a:t>Rules for adjectives</a:t>
            </a:r>
            <a:br>
              <a:rPr lang="en-US" sz="6000" b="1" dirty="0" smtClean="0">
                <a:solidFill>
                  <a:srgbClr val="FFFF00"/>
                </a:solidFill>
              </a:rPr>
            </a:br>
            <a:r>
              <a:rPr lang="en-US" sz="6000" b="1" u="sng" dirty="0" smtClean="0">
                <a:solidFill>
                  <a:srgbClr val="FFFF00"/>
                </a:solidFill>
              </a:rPr>
              <a:t>GENDER</a:t>
            </a:r>
            <a:endParaRPr lang="en-US" sz="6000" b="1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30" y="2307285"/>
            <a:ext cx="12088969" cy="455071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Masculine: ends in “o”</a:t>
            </a:r>
          </a:p>
          <a:p>
            <a:pPr marL="1257300" lvl="3" indent="0">
              <a:buNone/>
            </a:pPr>
            <a:r>
              <a:rPr lang="en-US" sz="2600" b="1" dirty="0" smtClean="0"/>
              <a:t>For example: alt</a:t>
            </a:r>
            <a:r>
              <a:rPr lang="en-US" sz="2600" b="1" u="sng" dirty="0" smtClean="0"/>
              <a:t>o</a:t>
            </a:r>
            <a:r>
              <a:rPr lang="en-US" sz="2600" b="1" dirty="0" smtClean="0"/>
              <a:t> (tall)</a:t>
            </a:r>
          </a:p>
          <a:p>
            <a:pPr marL="1257300" lvl="3" indent="0">
              <a:buNone/>
            </a:pPr>
            <a:endParaRPr lang="en-US" sz="3200" b="1" dirty="0"/>
          </a:p>
          <a:p>
            <a:r>
              <a:rPr lang="en-US" sz="3200" b="1" dirty="0" smtClean="0"/>
              <a:t>Feminine: ends in “a”</a:t>
            </a:r>
          </a:p>
          <a:p>
            <a:pPr marL="914400" lvl="2" indent="0">
              <a:buNone/>
            </a:pPr>
            <a:r>
              <a:rPr lang="en-US" sz="2800" b="1" dirty="0" smtClean="0"/>
              <a:t>For example: </a:t>
            </a:r>
            <a:r>
              <a:rPr lang="en-US" sz="2800" b="1" dirty="0" err="1" smtClean="0"/>
              <a:t>baj</a:t>
            </a:r>
            <a:r>
              <a:rPr lang="en-US" sz="2800" b="1" u="sng" dirty="0" err="1" smtClean="0"/>
              <a:t>a</a:t>
            </a:r>
            <a:r>
              <a:rPr lang="en-US" sz="2800" b="1" dirty="0" smtClean="0"/>
              <a:t> (short)</a:t>
            </a:r>
            <a:endParaRPr lang="en-US" sz="2800" b="1" u="sng" dirty="0" smtClean="0"/>
          </a:p>
          <a:p>
            <a:pPr marL="0" indent="0">
              <a:buNone/>
            </a:pPr>
            <a:endParaRPr lang="en-US" sz="3200" b="1" dirty="0"/>
          </a:p>
          <a:p>
            <a:r>
              <a:rPr lang="en-US" sz="3200" b="1" dirty="0" smtClean="0"/>
              <a:t>Some are neutral: EX: </a:t>
            </a:r>
            <a:r>
              <a:rPr lang="en-US" sz="3200" b="1" dirty="0" err="1" smtClean="0"/>
              <a:t>fuerte</a:t>
            </a:r>
            <a:r>
              <a:rPr lang="en-US" sz="3200" b="1" dirty="0" smtClean="0"/>
              <a:t>(strong), </a:t>
            </a:r>
            <a:r>
              <a:rPr lang="en-US" sz="3200" b="1" dirty="0" err="1" smtClean="0"/>
              <a:t>débil</a:t>
            </a:r>
            <a:r>
              <a:rPr lang="en-US" sz="3200" b="1" dirty="0" smtClean="0"/>
              <a:t>(weak), </a:t>
            </a:r>
            <a:r>
              <a:rPr lang="en-US" sz="3200" b="1" dirty="0" err="1" smtClean="0"/>
              <a:t>grande</a:t>
            </a:r>
            <a:r>
              <a:rPr lang="en-US" sz="3200" b="1" dirty="0" smtClean="0"/>
              <a:t>(big)= (for both genders).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534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b="1" dirty="0" smtClean="0">
                <a:solidFill>
                  <a:srgbClr val="FFFF00"/>
                </a:solidFill>
              </a:rPr>
              <a:t>SINGULAR-PLURAL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32" y="2279561"/>
            <a:ext cx="11925836" cy="4378816"/>
          </a:xfrm>
        </p:spPr>
        <p:txBody>
          <a:bodyPr>
            <a:normAutofit fontScale="92500" lnSpcReduction="20000"/>
          </a:bodyPr>
          <a:lstStyle/>
          <a:p>
            <a:r>
              <a:rPr lang="en-US" sz="4000" b="1" dirty="0" smtClean="0"/>
              <a:t>If </a:t>
            </a:r>
            <a:r>
              <a:rPr lang="en-US" sz="4000" b="1" dirty="0"/>
              <a:t>it ends in a “Vocal” (Vowel) you add an </a:t>
            </a:r>
            <a:r>
              <a:rPr lang="en-US" sz="4000" b="1" u="sng" dirty="0"/>
              <a:t>“S” </a:t>
            </a:r>
            <a:r>
              <a:rPr lang="en-US" sz="4000" b="1" dirty="0"/>
              <a:t>to make it Plural.</a:t>
            </a:r>
          </a:p>
          <a:p>
            <a:pPr marL="457200" lvl="1" indent="0">
              <a:buNone/>
            </a:pPr>
            <a:r>
              <a:rPr lang="en-US" sz="4000" b="1" dirty="0">
                <a:solidFill>
                  <a:srgbClr val="FF0000"/>
                </a:solidFill>
              </a:rPr>
              <a:t>Singular: </a:t>
            </a:r>
            <a:r>
              <a:rPr lang="en-US" sz="4000" b="1" dirty="0" smtClean="0">
                <a:solidFill>
                  <a:srgbClr val="FF0000"/>
                </a:solidFill>
              </a:rPr>
              <a:t>Alto (tall)</a:t>
            </a:r>
          </a:p>
          <a:p>
            <a:pPr marL="457200" lvl="1" indent="0">
              <a:buNone/>
            </a:pPr>
            <a:r>
              <a:rPr lang="en-US" sz="4000" b="1" dirty="0" smtClean="0">
                <a:solidFill>
                  <a:srgbClr val="002060"/>
                </a:solidFill>
              </a:rPr>
              <a:t>Plural:     Alto</a:t>
            </a:r>
            <a:r>
              <a:rPr lang="en-US" sz="4000" b="1" u="sng" dirty="0" smtClean="0">
                <a:solidFill>
                  <a:srgbClr val="002060"/>
                </a:solidFill>
              </a:rPr>
              <a:t>s</a:t>
            </a:r>
            <a:r>
              <a:rPr lang="en-US" sz="4000" b="1" dirty="0" smtClean="0">
                <a:solidFill>
                  <a:srgbClr val="002060"/>
                </a:solidFill>
              </a:rPr>
              <a:t> (tall-plural)</a:t>
            </a:r>
            <a:endParaRPr lang="en-US" sz="4000" b="1" u="sng" dirty="0">
              <a:solidFill>
                <a:srgbClr val="002060"/>
              </a:solidFill>
            </a:endParaRPr>
          </a:p>
          <a:p>
            <a:r>
              <a:rPr lang="en-US" sz="4000" b="1" dirty="0" smtClean="0"/>
              <a:t>If </a:t>
            </a:r>
            <a:r>
              <a:rPr lang="en-US" sz="4000" b="1" dirty="0"/>
              <a:t>it ends in a consonant, add </a:t>
            </a:r>
            <a:r>
              <a:rPr lang="en-US" sz="4000" b="1" u="sng" dirty="0"/>
              <a:t>“es” </a:t>
            </a:r>
            <a:r>
              <a:rPr lang="en-US" sz="4000" b="1" dirty="0"/>
              <a:t>to make it Plural. </a:t>
            </a:r>
          </a:p>
          <a:p>
            <a:pPr marL="400050" lvl="1" indent="0">
              <a:buNone/>
            </a:pPr>
            <a:r>
              <a:rPr lang="en-US" sz="3800" b="1" dirty="0">
                <a:solidFill>
                  <a:srgbClr val="FF0000"/>
                </a:solidFill>
              </a:rPr>
              <a:t>Singular: </a:t>
            </a:r>
            <a:r>
              <a:rPr lang="en-US" sz="3800" b="1" dirty="0" err="1" smtClean="0">
                <a:solidFill>
                  <a:srgbClr val="FF0000"/>
                </a:solidFill>
              </a:rPr>
              <a:t>Debil</a:t>
            </a:r>
            <a:r>
              <a:rPr lang="en-US" sz="3800" b="1" dirty="0" smtClean="0">
                <a:solidFill>
                  <a:srgbClr val="FF0000"/>
                </a:solidFill>
              </a:rPr>
              <a:t> (weak)</a:t>
            </a:r>
          </a:p>
          <a:p>
            <a:pPr marL="400050" lvl="1" indent="0">
              <a:buNone/>
            </a:pPr>
            <a:r>
              <a:rPr lang="en-US" sz="3800" b="1" dirty="0" smtClean="0">
                <a:solidFill>
                  <a:srgbClr val="002060"/>
                </a:solidFill>
              </a:rPr>
              <a:t>Plural: </a:t>
            </a:r>
            <a:r>
              <a:rPr lang="en-US" sz="3800" b="1" dirty="0" err="1" smtClean="0">
                <a:solidFill>
                  <a:srgbClr val="002060"/>
                </a:solidFill>
              </a:rPr>
              <a:t>debiles</a:t>
            </a:r>
            <a:r>
              <a:rPr lang="en-US" sz="3800" b="1" dirty="0" smtClean="0">
                <a:solidFill>
                  <a:srgbClr val="002060"/>
                </a:solidFill>
              </a:rPr>
              <a:t> (weak-Plural)</a:t>
            </a:r>
            <a:endParaRPr lang="en-US" sz="3800" b="1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72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218" y="708338"/>
            <a:ext cx="9195150" cy="972294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ADJECTIVES: Physical Characteristics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Grande/Big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sz="3200" b="1" dirty="0" err="1" smtClean="0">
                <a:solidFill>
                  <a:srgbClr val="FF0000"/>
                </a:solidFill>
              </a:rPr>
              <a:t>Pequeño</a:t>
            </a:r>
            <a:r>
              <a:rPr lang="en-US" sz="3200" b="1" dirty="0" smtClean="0">
                <a:solidFill>
                  <a:srgbClr val="FF0000"/>
                </a:solidFill>
              </a:rPr>
              <a:t>/Small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7215" y="2492196"/>
            <a:ext cx="4255326" cy="3187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63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Physical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Alto/Tall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3600" b="1" dirty="0" err="1" smtClean="0">
                <a:solidFill>
                  <a:srgbClr val="FF0000"/>
                </a:solidFill>
              </a:rPr>
              <a:t>Bajo</a:t>
            </a:r>
            <a:r>
              <a:rPr lang="en-US" sz="3600" b="1" dirty="0" smtClean="0">
                <a:solidFill>
                  <a:srgbClr val="FF0000"/>
                </a:solidFill>
              </a:rPr>
              <a:t>/Short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6641" y="2830466"/>
            <a:ext cx="1781175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05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ADJECTIVES: Physical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Rubio/blond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sz="3200" b="1" dirty="0" smtClean="0">
                <a:solidFill>
                  <a:srgbClr val="FF0000"/>
                </a:solidFill>
              </a:rPr>
              <a:t>Moreno/Brown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CASTANA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4942" y="3057048"/>
            <a:ext cx="3349916" cy="250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73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ADJECTIVES: Physical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Fuerte</a:t>
            </a:r>
            <a:r>
              <a:rPr lang="en-US" sz="3600" b="1" dirty="0" smtClean="0">
                <a:solidFill>
                  <a:srgbClr val="FF0000"/>
                </a:solidFill>
              </a:rPr>
              <a:t>/Strong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3600" b="1" dirty="0" err="1" smtClean="0">
                <a:solidFill>
                  <a:srgbClr val="FF0000"/>
                </a:solidFill>
              </a:rPr>
              <a:t>Débil</a:t>
            </a:r>
            <a:r>
              <a:rPr lang="en-US" sz="3600" b="1" dirty="0" smtClean="0">
                <a:solidFill>
                  <a:srgbClr val="FF0000"/>
                </a:solidFill>
              </a:rPr>
              <a:t>/Weak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6563" y="3180646"/>
            <a:ext cx="3721793" cy="226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68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ADJECTIVES: Personality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554" y="2152740"/>
            <a:ext cx="11504978" cy="4705260"/>
          </a:xfrm>
        </p:spPr>
        <p:txBody>
          <a:bodyPr/>
          <a:lstStyle/>
          <a:p>
            <a:r>
              <a:rPr lang="es-SV" sz="3200" b="1" dirty="0" smtClean="0">
                <a:solidFill>
                  <a:srgbClr val="FF0000"/>
                </a:solidFill>
              </a:rPr>
              <a:t>Simpático/</a:t>
            </a:r>
            <a:r>
              <a:rPr lang="es-SV" sz="3200" b="1" dirty="0" err="1">
                <a:solidFill>
                  <a:srgbClr val="FF0000"/>
                </a:solidFill>
              </a:rPr>
              <a:t>N</a:t>
            </a:r>
            <a:r>
              <a:rPr lang="es-SV" sz="3200" b="1" dirty="0" err="1" smtClean="0">
                <a:solidFill>
                  <a:srgbClr val="FF0000"/>
                </a:solidFill>
              </a:rPr>
              <a:t>ice</a:t>
            </a:r>
            <a:endParaRPr lang="es-SV" sz="3200" b="1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3600" b="1" smtClean="0">
                <a:solidFill>
                  <a:srgbClr val="FF0000"/>
                </a:solidFill>
              </a:rPr>
              <a:t>Antip</a:t>
            </a:r>
            <a:r>
              <a:rPr lang="es-SV" sz="3600" b="1" dirty="0">
                <a:solidFill>
                  <a:srgbClr val="FF0000"/>
                </a:solidFill>
              </a:rPr>
              <a:t>á</a:t>
            </a:r>
            <a:r>
              <a:rPr lang="en-US" sz="3600" b="1" dirty="0" err="1" smtClean="0">
                <a:solidFill>
                  <a:srgbClr val="FF0000"/>
                </a:solidFill>
              </a:rPr>
              <a:t>tico</a:t>
            </a:r>
            <a:r>
              <a:rPr lang="en-US" sz="3600" b="1" dirty="0" smtClean="0">
                <a:solidFill>
                  <a:srgbClr val="FF0000"/>
                </a:solidFill>
              </a:rPr>
              <a:t>/Not nice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0420" y="2649560"/>
            <a:ext cx="4631502" cy="3248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62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ADJECTIVES: Personality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04" y="2603500"/>
            <a:ext cx="9800309" cy="4254500"/>
          </a:xfrm>
        </p:spPr>
        <p:txBody>
          <a:bodyPr>
            <a:normAutofit lnSpcReduction="10000"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Gracioso</a:t>
            </a:r>
            <a:r>
              <a:rPr lang="en-US" sz="2800" b="1" dirty="0" smtClean="0">
                <a:solidFill>
                  <a:srgbClr val="FF0000"/>
                </a:solidFill>
              </a:rPr>
              <a:t>/Funny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TRABAJADOR-PEREZOSO/FLOJO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GENEROSO-TACAÑO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BUENO-MALO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HONESTO-DESHONESTO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sz="3200" b="1" dirty="0" err="1" smtClean="0">
                <a:solidFill>
                  <a:srgbClr val="FF0000"/>
                </a:solidFill>
              </a:rPr>
              <a:t>Aburrido</a:t>
            </a:r>
            <a:r>
              <a:rPr lang="en-US" sz="3200" b="1" dirty="0" smtClean="0">
                <a:solidFill>
                  <a:srgbClr val="FF0000"/>
                </a:solidFill>
              </a:rPr>
              <a:t>/Boring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1956" y="4552525"/>
            <a:ext cx="1227603" cy="16967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3196" y="2443266"/>
            <a:ext cx="2752725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3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711</TotalTime>
  <Words>201</Words>
  <Application>Microsoft Office PowerPoint</Application>
  <PresentationFormat>Widescreen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 Boardroom</vt:lpstr>
      <vt:lpstr>LOS ADJETIVOS</vt:lpstr>
      <vt:lpstr>Rules for adjectives GENDER</vt:lpstr>
      <vt:lpstr>SINGULAR-PLURAL</vt:lpstr>
      <vt:lpstr>ADJECTIVES: Physical Characteristics</vt:lpstr>
      <vt:lpstr>Physical Characteristics</vt:lpstr>
      <vt:lpstr>ADJECTIVES: Physical Characteristics</vt:lpstr>
      <vt:lpstr>ADJECTIVES: Physical Characteristics</vt:lpstr>
      <vt:lpstr>ADJECTIVES: Personality</vt:lpstr>
      <vt:lpstr>ADJECTIVES: Personality</vt:lpstr>
      <vt:lpstr>PRACTICE</vt:lpstr>
    </vt:vector>
  </TitlesOfParts>
  <Company>Austin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Zavaleta Jaramillo</dc:creator>
  <cp:lastModifiedBy>Maria Zavaleta Jaramillo</cp:lastModifiedBy>
  <cp:revision>28</cp:revision>
  <dcterms:created xsi:type="dcterms:W3CDTF">2015-09-22T19:18:27Z</dcterms:created>
  <dcterms:modified xsi:type="dcterms:W3CDTF">2016-09-06T21:25:08Z</dcterms:modified>
</cp:coreProperties>
</file>